
<file path=[Content_Types].xml><?xml version="1.0" encoding="utf-8"?>
<Types xmlns="http://schemas.openxmlformats.org/package/2006/content-types"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1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8.xml"/>
  <Override ContentType="application/vnd.openxmlformats-officedocument.presentationml.slide+xml" PartName="/ppt/slides/slide10.xml"/>
  <Override ContentType="application/vnd.openxmlformats-officedocument.presentationml.slide+xml" PartName="/ppt/slides/slide4.xml"/>
  <Override ContentType="application/vnd.openxmlformats-officedocument.presentationml.slide+xml" PartName="/ppt/slides/slide14.xml"/>
  <Override ContentType="application/vnd.openxmlformats-officedocument.presentationml.slide+xml" PartName="/ppt/slides/slide11.xml"/>
  <Override ContentType="application/vnd.openxmlformats-officedocument.presentationml.slide+xml" PartName="/ppt/slides/slide2.xml"/>
  <Override ContentType="application/vnd.openxmlformats-officedocument.presentationml.slide+xml" PartName="/ppt/slides/slide9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3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2" Type="http://schemas.openxmlformats.org/officeDocument/2006/relationships/presProps" Target="presProps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3" Type="http://schemas.openxmlformats.org/officeDocument/2006/relationships/tableStyles" Target="tableStyles.xml"/><Relationship Id="rId11" Type="http://schemas.openxmlformats.org/officeDocument/2006/relationships/slide" Target="slides/slide6.xml"/><Relationship Id="rId20" Type="http://schemas.openxmlformats.org/officeDocument/2006/relationships/slide" Target="slides/slide15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Shape 26"/>
          <p:cNvGrpSpPr/>
          <p:nvPr/>
        </p:nvGrpSpPr>
        <p:grpSpPr>
          <a:xfrm flipH="1" rot="10800000">
            <a:off x="0" y="-534"/>
            <a:ext cx="9162288" cy="3086303"/>
            <a:chOff x="-7937" y="4255637"/>
            <a:chExt cx="9144000" cy="2606675"/>
          </a:xfrm>
        </p:grpSpPr>
        <p:sp>
          <p:nvSpPr>
            <p:cNvPr id="27" name="Shape 27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Shape 58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SzPct val="100000"/>
              <a:buNone/>
              <a:defRPr i="1" sz="2400"/>
            </a:lvl1pPr>
            <a:lvl2pPr algn="ctr">
              <a:spcBef>
                <a:spcPts val="0"/>
              </a:spcBef>
              <a:buNone/>
              <a:defRPr i="1"/>
            </a:lvl2pPr>
            <a:lvl3pPr algn="ctr">
              <a:spcBef>
                <a:spcPts val="0"/>
              </a:spcBef>
              <a:buNone/>
              <a:defRPr i="1"/>
            </a:lvl3pPr>
            <a:lvl4pPr algn="ctr">
              <a:spcBef>
                <a:spcPts val="0"/>
              </a:spcBef>
              <a:buSzPct val="100000"/>
              <a:buNone/>
              <a:defRPr i="1" sz="2400"/>
            </a:lvl4pPr>
            <a:lvl5pPr algn="ctr">
              <a:spcBef>
                <a:spcPts val="0"/>
              </a:spcBef>
              <a:buSzPct val="100000"/>
              <a:buNone/>
              <a:defRPr i="1" sz="2400"/>
            </a:lvl5pPr>
            <a:lvl6pPr algn="ctr">
              <a:spcBef>
                <a:spcPts val="0"/>
              </a:spcBef>
              <a:buSzPct val="100000"/>
              <a:buNone/>
              <a:defRPr i="1" sz="2400"/>
            </a:lvl6pPr>
            <a:lvl7pPr algn="ctr">
              <a:spcBef>
                <a:spcPts val="0"/>
              </a:spcBef>
              <a:buSzPct val="100000"/>
              <a:buNone/>
              <a:defRPr i="1" sz="2400"/>
            </a:lvl7pPr>
            <a:lvl8pPr algn="ctr">
              <a:spcBef>
                <a:spcPts val="0"/>
              </a:spcBef>
              <a:buSzPct val="100000"/>
              <a:buNone/>
              <a:defRPr i="1" sz="2400"/>
            </a:lvl8pPr>
            <a:lvl9pPr algn="ctr">
              <a:spcBef>
                <a:spcPts val="0"/>
              </a:spcBef>
              <a:buSzPct val="100000"/>
              <a:buNone/>
              <a:defRPr i="1" sz="24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457200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645148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0" y="4082016"/>
            <a:ext cx="9162288" cy="1073168"/>
            <a:chOff x="-7937" y="4255637"/>
            <a:chExt cx="9144000" cy="2606675"/>
          </a:xfrm>
        </p:grpSpPr>
        <p:sp>
          <p:nvSpPr>
            <p:cNvPr id="75" name="Shape 75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Shape 10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i="1" sz="2400">
                <a:solidFill>
                  <a:schemeClr val="lt2"/>
                </a:solidFill>
              </a:defRPr>
            </a:lvl1pPr>
          </a:lstStyle>
          <a:p/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2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hape 5"/>
          <p:cNvGrpSpPr/>
          <p:nvPr/>
        </p:nvGrpSpPr>
        <p:grpSpPr>
          <a:xfrm>
            <a:off x="0" y="0"/>
            <a:ext cx="9159875" cy="5148512"/>
            <a:chOff x="0" y="0"/>
            <a:chExt cx="5770" cy="4324"/>
          </a:xfrm>
        </p:grpSpPr>
        <p:sp>
          <p:nvSpPr>
            <p:cNvPr id="6" name="Shape 6"/>
            <p:cNvSpPr/>
            <p:nvPr/>
          </p:nvSpPr>
          <p:spPr>
            <a:xfrm>
              <a:off x="69" y="91"/>
              <a:ext cx="5700" cy="41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" name="Shape 7"/>
            <p:cNvSpPr/>
            <p:nvPr/>
          </p:nvSpPr>
          <p:spPr>
            <a:xfrm>
              <a:off x="0" y="0"/>
              <a:ext cx="5760" cy="4324"/>
            </a:xfrm>
            <a:custGeom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" name="Shape 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9" name="Shape 9"/>
            <p:cNvSpPr/>
            <p:nvPr/>
          </p:nvSpPr>
          <p:spPr>
            <a:xfrm>
              <a:off x="5470525" y="609600"/>
              <a:ext cx="654050" cy="314325"/>
            </a:xfrm>
            <a:custGeom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5959475" y="717550"/>
              <a:ext cx="225425" cy="95250"/>
            </a:xfrm>
            <a:custGeom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4775200" y="2952750"/>
              <a:ext cx="60325" cy="15875"/>
            </a:xfrm>
            <a:custGeom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6705600" y="622300"/>
              <a:ext cx="1600200" cy="771525"/>
            </a:xfrm>
            <a:custGeom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6604000" y="2200275"/>
              <a:ext cx="200025" cy="15875"/>
            </a:xfrm>
            <a:custGeom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6530975" y="2206625"/>
              <a:ext cx="228600" cy="53975"/>
            </a:xfrm>
            <a:custGeom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6200775" y="2482850"/>
              <a:ext cx="444500" cy="66675"/>
            </a:xfrm>
            <a:custGeom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6610350" y="2260600"/>
              <a:ext cx="107950" cy="19050"/>
            </a:xfrm>
            <a:custGeom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6880225" y="2025650"/>
              <a:ext cx="180975" cy="95250"/>
            </a:xfrm>
            <a:custGeom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6581775" y="1924050"/>
              <a:ext cx="533400" cy="104775"/>
            </a:xfrm>
            <a:custGeom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6661150" y="1730375"/>
              <a:ext cx="815975" cy="257175"/>
            </a:xfrm>
            <a:custGeom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3733800" y="3667125"/>
              <a:ext cx="139700" cy="31750"/>
            </a:xfrm>
            <a:custGeom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3175" y="812800"/>
              <a:ext cx="6886575" cy="3584575"/>
            </a:xfrm>
            <a:custGeom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Shape 2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buFont typeface="Georgia"/>
              <a:defRPr sz="3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5.png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6.png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7.png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3" Type="http://schemas.openxmlformats.org/officeDocument/2006/relationships/hyperlink" Target="https://github.com/DeepskyLog/Vela" TargetMode="External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1.png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Vela</a:t>
            </a:r>
          </a:p>
        </p:txBody>
      </p:sp>
      <p:sp>
        <p:nvSpPr>
          <p:cNvPr id="112" name="Shape 11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Telescope Control System in the 21st century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4543412"/>
            <a:ext cx="6010275" cy="60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5390" y="0"/>
            <a:ext cx="289322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5390" y="0"/>
            <a:ext cx="289322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Next steps</a:t>
            </a:r>
          </a:p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Write Arduino sketch to control fan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Make hardware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Release V0.1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Next steps: hardware</a:t>
            </a:r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 temperature sensors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Air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Secondary mirror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Primary mirror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 heating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 Digital encoders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 motors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Next steps: Software</a:t>
            </a:r>
          </a:p>
        </p:txBody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 night mode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DeepskyLog integration - offline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Use the objects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Use observing lists 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Use list of locations to get weather and driving directions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Enter observations (Speech recognition?)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...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Next steps: Software</a:t>
            </a: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DeepskyLog integration - online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Show all drawing of the object to observe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Show starcharts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Show observations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…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Track comets / asteroids / satellites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6309" y="-15762"/>
            <a:ext cx="3371376" cy="51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/>
              <a:t>Drawbacks</a:t>
            </a:r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Only settings circles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No internet connection to upload new objects, lists, comets, …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Limited memory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Expensive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Going further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457200" y="10691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Android smartphone / tablet (&gt;= 4.3)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Arduino hardware + Bluetooth shield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Control 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Mirror fan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Secundary mirror heating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Setting circles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Motors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Inexpensive</a:t>
            </a:r>
          </a:p>
          <a:p>
            <a:pPr lvl="0" rtl="0">
              <a:spcBef>
                <a:spcPts val="0"/>
              </a:spcBef>
              <a:buNone/>
            </a:pPr>
            <a:r>
              <a:rPr lang="nl"/>
              <a:t>       Vela Telescope Control System</a:t>
            </a:r>
          </a:p>
        </p:txBody>
      </p:sp>
      <p:cxnSp>
        <p:nvCxnSpPr>
          <p:cNvPr id="132" name="Shape 132"/>
          <p:cNvCxnSpPr/>
          <p:nvPr/>
        </p:nvCxnSpPr>
        <p:spPr>
          <a:xfrm flipH="1" rot="10800000">
            <a:off x="440125" y="4836050"/>
            <a:ext cx="702900" cy="6599"/>
          </a:xfrm>
          <a:prstGeom prst="straightConnector1">
            <a:avLst/>
          </a:prstGeom>
          <a:noFill/>
          <a:ln cap="flat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812" y="0"/>
            <a:ext cx="744237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Status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 u="sng">
                <a:solidFill>
                  <a:schemeClr val="hlink"/>
                </a:solidFill>
                <a:hlinkClick r:id="rId3"/>
              </a:rPr>
              <a:t>https://github.com/DeepskyLog/Vela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Connection with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DeepskyLog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Bluetooth on arduino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983" y="0"/>
            <a:ext cx="288803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983" y="0"/>
            <a:ext cx="288803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983" y="0"/>
            <a:ext cx="288803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xmlns:r="http://schemas.openxmlformats.org/officeDocument/2006/relationships" name="sketched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